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9" r:id="rId4"/>
    <p:sldId id="262" r:id="rId5"/>
    <p:sldId id="258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3" d="100"/>
          <a:sy n="143" d="100"/>
        </p:scale>
        <p:origin x="-52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2/17/15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0144" y="349901"/>
            <a:ext cx="2987793" cy="1938992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</a:t>
            </a:r>
            <a:r>
              <a:rPr lang="en-US" sz="4000" dirty="0" smtClean="0">
                <a:solidFill>
                  <a:srgbClr val="EBF1DE"/>
                </a:solidFill>
              </a:rPr>
              <a:t>11:</a:t>
            </a:r>
            <a:endParaRPr lang="en-US" sz="4000" dirty="0" smtClean="0">
              <a:solidFill>
                <a:srgbClr val="EBF1DE"/>
              </a:solidFill>
            </a:endParaRPr>
          </a:p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Mining Pools and Attacks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 Money?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0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 descr="Screen Shot 2015-02-17 at 7.13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" y="468486"/>
            <a:ext cx="8717717" cy="3914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85800" y="4476750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March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84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 descr="Screen Shot 2015-02-17 at 7.18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393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7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39439" y="242947"/>
            <a:ext cx="6914616" cy="48013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#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this is a very low assumption - over past year, average rate was 0.35</a:t>
            </a:r>
          </a:p>
          <a:p>
            <a:r>
              <a:rPr lang="en-US" dirty="0" err="1"/>
              <a:t>rate_of_difficulty</a:t>
            </a:r>
            <a:r>
              <a:rPr lang="en-US" dirty="0"/>
              <a:t> = 0.05</a:t>
            </a:r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guess_difficulty</a:t>
            </a:r>
            <a:r>
              <a:rPr lang="en-US" dirty="0"/>
              <a:t>(month):</a:t>
            </a:r>
          </a:p>
          <a:p>
            <a:r>
              <a:rPr lang="en-US" dirty="0" smtClean="0"/>
              <a:t>     return </a:t>
            </a:r>
            <a:r>
              <a:rPr lang="en-US" dirty="0"/>
              <a:t>difficulty * ((1 + </a:t>
            </a:r>
            <a:r>
              <a:rPr lang="en-US" dirty="0" err="1"/>
              <a:t>rate_of_difficulty</a:t>
            </a:r>
            <a:r>
              <a:rPr lang="en-US" dirty="0"/>
              <a:t>) ** month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expected_revenue</a:t>
            </a:r>
            <a:r>
              <a:rPr lang="en-US" dirty="0"/>
              <a:t>(month):</a:t>
            </a:r>
          </a:p>
          <a:p>
            <a:r>
              <a:rPr lang="en-US" dirty="0"/>
              <a:t>    </a:t>
            </a:r>
            <a:r>
              <a:rPr lang="en-US" dirty="0" err="1"/>
              <a:t>success_probability</a:t>
            </a:r>
            <a:r>
              <a:rPr lang="en-US" dirty="0"/>
              <a:t> = </a:t>
            </a:r>
            <a:r>
              <a:rPr lang="en-US" dirty="0" err="1"/>
              <a:t>find_target</a:t>
            </a:r>
            <a:r>
              <a:rPr lang="en-US" dirty="0"/>
              <a:t>(</a:t>
            </a:r>
            <a:r>
              <a:rPr lang="en-US" dirty="0" err="1"/>
              <a:t>guess_difficulty</a:t>
            </a:r>
            <a:r>
              <a:rPr lang="en-US" dirty="0"/>
              <a:t>(month)) / 2**256 </a:t>
            </a:r>
          </a:p>
          <a:p>
            <a:r>
              <a:rPr lang="en-US" dirty="0"/>
              <a:t>    return </a:t>
            </a:r>
            <a:r>
              <a:rPr lang="en-US" dirty="0" err="1"/>
              <a:t>block_value</a:t>
            </a:r>
            <a:r>
              <a:rPr lang="en-US" dirty="0"/>
              <a:t> * </a:t>
            </a:r>
            <a:r>
              <a:rPr lang="en-US" dirty="0" err="1"/>
              <a:t>hashes_in_month</a:t>
            </a:r>
            <a:r>
              <a:rPr lang="en-US" dirty="0"/>
              <a:t> * </a:t>
            </a:r>
            <a:r>
              <a:rPr lang="en-US" dirty="0" err="1" smtClean="0"/>
              <a:t>success_probability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/>
              <a:t>cummulative_income</a:t>
            </a:r>
            <a:r>
              <a:rPr lang="en-US" dirty="0"/>
              <a:t>(months):</a:t>
            </a:r>
          </a:p>
          <a:p>
            <a:r>
              <a:rPr lang="en-US" dirty="0"/>
              <a:t>    income = 0.0</a:t>
            </a:r>
          </a:p>
          <a:p>
            <a:r>
              <a:rPr lang="en-US" dirty="0"/>
              <a:t>    month = 0</a:t>
            </a:r>
          </a:p>
          <a:p>
            <a:r>
              <a:rPr lang="en-US" dirty="0"/>
              <a:t>    while month &lt; months:</a:t>
            </a:r>
          </a:p>
          <a:p>
            <a:r>
              <a:rPr lang="en-US" dirty="0"/>
              <a:t>        income += </a:t>
            </a:r>
            <a:r>
              <a:rPr lang="en-US" dirty="0" err="1"/>
              <a:t>expected_income</a:t>
            </a:r>
            <a:r>
              <a:rPr lang="en-US" dirty="0"/>
              <a:t>(month</a:t>
            </a:r>
            <a:r>
              <a:rPr lang="en-US" dirty="0" smtClean="0"/>
              <a:t>)</a:t>
            </a:r>
          </a:p>
          <a:p>
            <a:r>
              <a:rPr lang="en-US" dirty="0"/>
              <a:t> </a:t>
            </a:r>
            <a:r>
              <a:rPr lang="en-US" dirty="0" smtClean="0"/>
              <a:t>      </a:t>
            </a:r>
            <a:r>
              <a:rPr lang="en-US" smtClean="0"/>
              <a:t> month += 1</a:t>
            </a:r>
            <a:endParaRPr lang="en-US" dirty="0"/>
          </a:p>
          <a:p>
            <a:r>
              <a:rPr lang="en-US" dirty="0"/>
              <a:t>    return </a:t>
            </a:r>
            <a:r>
              <a:rPr lang="en-US" dirty="0" smtClean="0"/>
              <a:t>income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75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66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PointCoin</a:t>
            </a:r>
            <a:r>
              <a:rPr lang="en-US" b="1" dirty="0" smtClean="0"/>
              <a:t> Update</a:t>
            </a:r>
          </a:p>
          <a:p>
            <a:pPr marL="0" indent="0">
              <a:buNone/>
            </a:pPr>
            <a:r>
              <a:rPr lang="en-US" b="1" dirty="0" smtClean="0"/>
              <a:t>Mining Pools</a:t>
            </a:r>
          </a:p>
          <a:p>
            <a:pPr marL="0" indent="0">
              <a:buNone/>
            </a:pPr>
            <a:r>
              <a:rPr lang="en-US" b="1" dirty="0" smtClean="0"/>
              <a:t>Attacks and Vulnerabilities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4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1450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03652"/>
            <a:ext cx="8229600" cy="857250"/>
          </a:xfrm>
          <a:solidFill>
            <a:srgbClr val="E6E0EC">
              <a:alpha val="42000"/>
            </a:srgbClr>
          </a:solidFill>
        </p:spPr>
        <p:txBody>
          <a:bodyPr/>
          <a:lstStyle/>
          <a:p>
            <a:r>
              <a:rPr lang="en-US" dirty="0" smtClean="0">
                <a:solidFill>
                  <a:srgbClr val="660066"/>
                </a:solidFill>
              </a:rPr>
              <a:t>Snow Day!</a:t>
            </a:r>
            <a:endParaRPr lang="en-US" dirty="0">
              <a:solidFill>
                <a:srgbClr val="66006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1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 descr="Screen Shot 2015-02-11 at 12.34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67" y="133350"/>
            <a:ext cx="8172862" cy="49077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67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Screen Shot 2015-02-17 at 2.37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" y="325327"/>
            <a:ext cx="8362481" cy="4266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52400" y="133350"/>
            <a:ext cx="4495992" cy="369332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r>
              <a:rPr lang="en-US" i="1" dirty="0" smtClean="0"/>
              <a:t>Is this gambling or a “good/bad” investment?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2250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 descr="Screen Shot 2015-02-17 at 2.37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" y="325327"/>
            <a:ext cx="8362481" cy="4266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5-02-17 at 2.39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756" y="131625"/>
            <a:ext cx="4548044" cy="4727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65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Revenues (?)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86468" y="1341106"/>
            <a:ext cx="235052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Model</a:t>
            </a:r>
          </a:p>
          <a:p>
            <a:endParaRPr lang="en-US" sz="2400" dirty="0" smtClean="0"/>
          </a:p>
          <a:p>
            <a:r>
              <a:rPr lang="en-US" sz="2400" dirty="0" smtClean="0"/>
              <a:t>Cost: US$ 479</a:t>
            </a:r>
          </a:p>
          <a:p>
            <a:r>
              <a:rPr lang="en-US" sz="2400" dirty="0" smtClean="0"/>
              <a:t>1.7 TH/s</a:t>
            </a:r>
          </a:p>
          <a:p>
            <a:r>
              <a:rPr lang="en-US" sz="2400" dirty="0" smtClean="0"/>
              <a:t>BTC: US$ 240</a:t>
            </a:r>
          </a:p>
          <a:p>
            <a:r>
              <a:rPr lang="en-US" sz="2400" dirty="0" smtClean="0"/>
              <a:t>Difficulty: (today)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2667000" y="1428750"/>
            <a:ext cx="6017645" cy="28623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&gt;&gt;&gt; </a:t>
            </a:r>
            <a:r>
              <a:rPr lang="en-US" dirty="0" err="1" smtClean="0"/>
              <a:t>expected_hashes</a:t>
            </a:r>
            <a:r>
              <a:rPr lang="en-US" dirty="0" smtClean="0"/>
              <a:t> # at current difficulty</a:t>
            </a:r>
            <a:endParaRPr lang="en-US" dirty="0"/>
          </a:p>
          <a:p>
            <a:r>
              <a:rPr lang="en-US" dirty="0"/>
              <a:t>1.9093455768686638e+20</a:t>
            </a:r>
          </a:p>
          <a:p>
            <a:r>
              <a:rPr lang="en-US" dirty="0"/>
              <a:t>&gt;&gt;&gt; </a:t>
            </a:r>
            <a:r>
              <a:rPr lang="en-US" dirty="0" err="1"/>
              <a:t>expected_hashes</a:t>
            </a:r>
            <a:r>
              <a:rPr lang="en-US" dirty="0"/>
              <a:t> / (1.7 * 10**12)</a:t>
            </a:r>
          </a:p>
          <a:p>
            <a:r>
              <a:rPr lang="en-US" dirty="0" smtClean="0"/>
              <a:t>112314445.6981567 # expected seconds to find block</a:t>
            </a:r>
          </a:p>
          <a:p>
            <a:r>
              <a:rPr lang="en-US" dirty="0"/>
              <a:t>&gt;&gt;&gt; _ / (60 * 60 * 24)</a:t>
            </a:r>
          </a:p>
          <a:p>
            <a:r>
              <a:rPr lang="en-US" dirty="0" smtClean="0"/>
              <a:t>1299.935714099036 # days to find block</a:t>
            </a:r>
          </a:p>
          <a:p>
            <a:r>
              <a:rPr lang="en-US" dirty="0" smtClean="0"/>
              <a:t>&gt;</a:t>
            </a:r>
            <a:r>
              <a:rPr lang="en-US" dirty="0"/>
              <a:t>&gt;&gt; </a:t>
            </a:r>
            <a:r>
              <a:rPr lang="en-US" dirty="0" err="1"/>
              <a:t>block_value</a:t>
            </a:r>
            <a:r>
              <a:rPr lang="en-US" dirty="0"/>
              <a:t> = 240 * 25</a:t>
            </a:r>
          </a:p>
          <a:p>
            <a:r>
              <a:rPr lang="en-US" dirty="0"/>
              <a:t>&gt;&gt;&gt; </a:t>
            </a:r>
            <a:r>
              <a:rPr lang="en-US" dirty="0" err="1"/>
              <a:t>earnings_per_year</a:t>
            </a:r>
            <a:r>
              <a:rPr lang="en-US" dirty="0"/>
              <a:t> = </a:t>
            </a:r>
            <a:r>
              <a:rPr lang="en-US" dirty="0" err="1"/>
              <a:t>block_value</a:t>
            </a:r>
            <a:r>
              <a:rPr lang="en-US" dirty="0"/>
              <a:t> * (365.25 / 1300)</a:t>
            </a:r>
          </a:p>
          <a:p>
            <a:r>
              <a:rPr lang="en-US" dirty="0"/>
              <a:t>&gt;&gt;&gt; </a:t>
            </a:r>
            <a:r>
              <a:rPr lang="en-US" dirty="0" err="1"/>
              <a:t>earnings_per_year</a:t>
            </a:r>
            <a:endParaRPr lang="en-US" dirty="0"/>
          </a:p>
          <a:p>
            <a:r>
              <a:rPr lang="en-US" dirty="0" smtClean="0"/>
              <a:t>1685.769230769231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3405993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Operating Cost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Screen Shot 2015-02-17 at 2.39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89" y="1098092"/>
            <a:ext cx="3706107" cy="38524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2-17 at 2.53.5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953" y="20458"/>
            <a:ext cx="4583824" cy="5021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9440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3636896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Operating Profit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 descr="Screen Shot 2015-02-17 at 2.39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89" y="1098092"/>
            <a:ext cx="3706107" cy="38524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2-17 at 2.53.5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953" y="20458"/>
            <a:ext cx="4583824" cy="5021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1491991" y="1470771"/>
            <a:ext cx="6875096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/>
              <a:t>&gt;&gt;&gt; kWh = 0.07</a:t>
            </a:r>
          </a:p>
          <a:p>
            <a:r>
              <a:rPr lang="en-US" sz="2000" dirty="0"/>
              <a:t>&gt;&gt;&gt; </a:t>
            </a:r>
            <a:r>
              <a:rPr lang="en-US" sz="2000" dirty="0" err="1"/>
              <a:t>hours_per_year</a:t>
            </a:r>
            <a:r>
              <a:rPr lang="en-US" sz="2000" dirty="0"/>
              <a:t> = 24 * 365.25</a:t>
            </a:r>
          </a:p>
          <a:p>
            <a:r>
              <a:rPr lang="en-US" sz="2000" dirty="0"/>
              <a:t>&gt;&gt;&gt; </a:t>
            </a:r>
            <a:r>
              <a:rPr lang="en-US" sz="2000" dirty="0" err="1"/>
              <a:t>electricity_cost</a:t>
            </a:r>
            <a:r>
              <a:rPr lang="en-US" sz="2000" dirty="0"/>
              <a:t> = (1.2 * kWh) * </a:t>
            </a:r>
            <a:r>
              <a:rPr lang="en-US" sz="2000" dirty="0" err="1"/>
              <a:t>hours_per_year</a:t>
            </a:r>
            <a:endParaRPr lang="en-US" sz="2000" dirty="0"/>
          </a:p>
          <a:p>
            <a:r>
              <a:rPr lang="en-US" sz="2000" dirty="0"/>
              <a:t>&gt;&gt;&gt; </a:t>
            </a:r>
            <a:r>
              <a:rPr lang="en-US" sz="2000" dirty="0" err="1"/>
              <a:t>electricity_cost</a:t>
            </a:r>
            <a:endParaRPr lang="en-US" sz="2000" dirty="0"/>
          </a:p>
          <a:p>
            <a:r>
              <a:rPr lang="en-US" sz="2000" dirty="0" smtClean="0"/>
              <a:t>736.344 # US $ per year</a:t>
            </a:r>
          </a:p>
          <a:p>
            <a:r>
              <a:rPr lang="en-US" sz="2000" dirty="0"/>
              <a:t>&gt;&gt;&gt; </a:t>
            </a:r>
            <a:r>
              <a:rPr lang="en-US" sz="2000" dirty="0" err="1"/>
              <a:t>profit_per_year</a:t>
            </a:r>
            <a:r>
              <a:rPr lang="en-US" sz="2000" dirty="0"/>
              <a:t> = </a:t>
            </a:r>
            <a:r>
              <a:rPr lang="en-US" sz="2000" dirty="0" err="1"/>
              <a:t>earnings_per_year</a:t>
            </a:r>
            <a:r>
              <a:rPr lang="en-US" sz="2000" dirty="0"/>
              <a:t> - </a:t>
            </a:r>
            <a:r>
              <a:rPr lang="en-US" sz="2000" dirty="0" err="1"/>
              <a:t>electricity_cost</a:t>
            </a:r>
            <a:endParaRPr lang="en-US" sz="2000" dirty="0"/>
          </a:p>
          <a:p>
            <a:r>
              <a:rPr lang="en-US" sz="2000" dirty="0" smtClean="0"/>
              <a:t>949.4252307692309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8795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18740</TotalTime>
  <Words>309</Words>
  <Application>Microsoft Macintosh PowerPoint</Application>
  <PresentationFormat>On-screen Show (16:9)</PresentationFormat>
  <Paragraphs>69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Plan for Today</vt:lpstr>
      <vt:lpstr>Snow Day!</vt:lpstr>
      <vt:lpstr>PowerPoint Presentation</vt:lpstr>
      <vt:lpstr>PowerPoint Presentation</vt:lpstr>
      <vt:lpstr>PowerPoint Presentation</vt:lpstr>
      <vt:lpstr>Expected Revenues (?)</vt:lpstr>
      <vt:lpstr>Operating Cost</vt:lpstr>
      <vt:lpstr>Operating Profit</vt:lpstr>
      <vt:lpstr>Easy Money?</vt:lpstr>
      <vt:lpstr>PowerPoint Presentation</vt:lpstr>
      <vt:lpstr>PowerPoint Presentation</vt:lpstr>
      <vt:lpstr>PowerPoint Presentation</vt:lpstr>
      <vt:lpstr>PowerPoint Presentation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226</cp:revision>
  <cp:lastPrinted>2015-02-16T18:23:08Z</cp:lastPrinted>
  <dcterms:created xsi:type="dcterms:W3CDTF">2015-01-10T23:57:16Z</dcterms:created>
  <dcterms:modified xsi:type="dcterms:W3CDTF">2015-02-18T01:07:12Z</dcterms:modified>
</cp:coreProperties>
</file>

<file path=docProps/thumbnail.jpeg>
</file>